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Ubuntu"/>
      <p:regular r:id="rId49"/>
      <p:bold r:id="rId50"/>
      <p:italic r:id="rId51"/>
      <p:boldItalic r:id="rId52"/>
    </p:embeddedFont>
    <p:embeddedFont>
      <p:font typeface="Source Code Pro Light"/>
      <p:regular r:id="rId53"/>
      <p:bold r:id="rId54"/>
      <p:italic r:id="rId55"/>
      <p:boldItalic r:id="rId56"/>
    </p:embeddedFont>
    <p:embeddedFont>
      <p:font typeface="Noto Sans Medium"/>
      <p:regular r:id="rId57"/>
      <p:bold r:id="rId58"/>
      <p:italic r:id="rId59"/>
      <p:boldItalic r:id="rId60"/>
    </p:embeddedFont>
    <p:embeddedFont>
      <p:font typeface="Noto Sans"/>
      <p:regular r:id="rId61"/>
      <p:bold r:id="rId62"/>
      <p:italic r:id="rId63"/>
      <p:boldItalic r:id="rId64"/>
    </p:embeddedFont>
    <p:embeddedFont>
      <p:font typeface="Source Code Pr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37">
          <p15:clr>
            <a:srgbClr val="A4A3A4"/>
          </p15:clr>
        </p15:guide>
        <p15:guide id="2" pos="11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01A2FB-70FA-4C09-A0F1-456D3FA83766}">
  <a:tblStyle styleId="{0901A2FB-70FA-4C09-A0F1-456D3FA837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37" orient="horz"/>
        <p:guide pos="113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Ubuntu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otoSans-bold.fntdata"/><Relationship Id="rId61" Type="http://schemas.openxmlformats.org/officeDocument/2006/relationships/font" Target="fonts/NotoSans-regular.fntdata"/><Relationship Id="rId20" Type="http://schemas.openxmlformats.org/officeDocument/2006/relationships/slide" Target="slides/slide14.xml"/><Relationship Id="rId64" Type="http://schemas.openxmlformats.org/officeDocument/2006/relationships/font" Target="fonts/NotoSans-boldItalic.fntdata"/><Relationship Id="rId63" Type="http://schemas.openxmlformats.org/officeDocument/2006/relationships/font" Target="fonts/NotoSans-italic.fntdata"/><Relationship Id="rId22" Type="http://schemas.openxmlformats.org/officeDocument/2006/relationships/slide" Target="slides/slide16.xml"/><Relationship Id="rId66" Type="http://schemas.openxmlformats.org/officeDocument/2006/relationships/font" Target="fonts/SourceCodePro-bold.fntdata"/><Relationship Id="rId21" Type="http://schemas.openxmlformats.org/officeDocument/2006/relationships/slide" Target="slides/slide15.xml"/><Relationship Id="rId65" Type="http://schemas.openxmlformats.org/officeDocument/2006/relationships/font" Target="fonts/SourceCodePro-regular.fntdata"/><Relationship Id="rId24" Type="http://schemas.openxmlformats.org/officeDocument/2006/relationships/slide" Target="slides/slide18.xml"/><Relationship Id="rId68" Type="http://schemas.openxmlformats.org/officeDocument/2006/relationships/font" Target="fonts/SourceCodePro-boldItalic.fntdata"/><Relationship Id="rId23" Type="http://schemas.openxmlformats.org/officeDocument/2006/relationships/slide" Target="slides/slide17.xml"/><Relationship Id="rId67" Type="http://schemas.openxmlformats.org/officeDocument/2006/relationships/font" Target="fonts/SourceCodePro-italic.fntdata"/><Relationship Id="rId60" Type="http://schemas.openxmlformats.org/officeDocument/2006/relationships/font" Target="fonts/NotoSansMedium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-italic.fntdata"/><Relationship Id="rId50" Type="http://schemas.openxmlformats.org/officeDocument/2006/relationships/font" Target="fonts/Ubuntu-bold.fntdata"/><Relationship Id="rId53" Type="http://schemas.openxmlformats.org/officeDocument/2006/relationships/font" Target="fonts/SourceCodeProLight-regular.fntdata"/><Relationship Id="rId52" Type="http://schemas.openxmlformats.org/officeDocument/2006/relationships/font" Target="fonts/Ubuntu-boldItalic.fntdata"/><Relationship Id="rId11" Type="http://schemas.openxmlformats.org/officeDocument/2006/relationships/slide" Target="slides/slide5.xml"/><Relationship Id="rId55" Type="http://schemas.openxmlformats.org/officeDocument/2006/relationships/font" Target="fonts/SourceCodeProLight-italic.fntdata"/><Relationship Id="rId10" Type="http://schemas.openxmlformats.org/officeDocument/2006/relationships/slide" Target="slides/slide4.xml"/><Relationship Id="rId54" Type="http://schemas.openxmlformats.org/officeDocument/2006/relationships/font" Target="fonts/SourceCodeProLight-bold.fntdata"/><Relationship Id="rId13" Type="http://schemas.openxmlformats.org/officeDocument/2006/relationships/slide" Target="slides/slide7.xml"/><Relationship Id="rId57" Type="http://schemas.openxmlformats.org/officeDocument/2006/relationships/font" Target="fonts/NotoSansMedium-regular.fntdata"/><Relationship Id="rId12" Type="http://schemas.openxmlformats.org/officeDocument/2006/relationships/slide" Target="slides/slide6.xml"/><Relationship Id="rId56" Type="http://schemas.openxmlformats.org/officeDocument/2006/relationships/font" Target="fonts/SourceCodeProLight-boldItalic.fntdata"/><Relationship Id="rId15" Type="http://schemas.openxmlformats.org/officeDocument/2006/relationships/slide" Target="slides/slide9.xml"/><Relationship Id="rId59" Type="http://schemas.openxmlformats.org/officeDocument/2006/relationships/font" Target="fonts/NotoSansMedium-italic.fntdata"/><Relationship Id="rId14" Type="http://schemas.openxmlformats.org/officeDocument/2006/relationships/slide" Target="slides/slide8.xml"/><Relationship Id="rId58" Type="http://schemas.openxmlformats.org/officeDocument/2006/relationships/font" Target="fonts/NotoSans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ac831260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cac831260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39b561e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39b561e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7a0d3248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7a0d3248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39b561e1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39b561e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39b561e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39b561e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39b561e11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39b561e11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239b561e11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2f620fe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2f620fe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2f620fe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2f620fe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2f620fe5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2f620fe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f80b80a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f80b80a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2f80b80a4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f80b80a4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2f80b80a4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2f80b80a4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f1ec163e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f1ec163e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4f1ec163e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c7861681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2c7861681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2c7861681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c786168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c786168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c7861681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2c786168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f1ec163e4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f1ec163e4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4f1ec163e4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c7861681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c7861681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7a0d3248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37a0d3248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350123c2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2350123c2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2350123c2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39b561e1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39b561e1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39b561e1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39b561e1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39b561e11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239b561e1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7a0d3248b_2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37a0d3248b_2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350123c28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2350123c2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2350123c28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239b561e1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239b561e1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f1ec172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f1ec172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39b561e11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239b561e11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39b561e11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239b561e11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39b561e11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39b561e1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2565ce600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2565ce600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39b561e11_0_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239b561e11_0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239b561e11_0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39b561e11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239b561e11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239b561e11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239b561e11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565ce60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565ce60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39b561e11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239b561e11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565ce600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2565ce600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2404aba7d_0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f2404aba7d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f2404aba7d_0_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2404aba7d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2404aba7d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f2404aba7d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ac831260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cac831260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cac831260d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39b561e1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39b561e1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239b561e1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39b561e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39b561e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39b561e1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39b561e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54325" y="1752300"/>
            <a:ext cx="7816500" cy="13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83800" y="2603275"/>
            <a:ext cx="6260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icrosoft JhengHe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">
  <p:cSld name="TITLE_AND_BODY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9" name="Google Shape;69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14325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14325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4775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0" l="13418" r="34269" t="22106"/>
          <a:stretch/>
        </p:blipFill>
        <p:spPr>
          <a:xfrm>
            <a:off x="6276237" y="878238"/>
            <a:ext cx="2025325" cy="426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>
                <a:latin typeface="Noto Sans"/>
                <a:ea typeface="Noto Sans"/>
                <a:cs typeface="Noto Sans"/>
                <a:sym typeface="Noto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單欄 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  <a:defRPr b="1" sz="2800">
                <a:solidFill>
                  <a:srgbClr val="0C0C0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openai.com/product/gpt-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hat.openai.com/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teverywhere.app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youtu.be/7IfVws6daKQ" TargetMode="External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eurl.cc/eXoZjm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meet.google.com/hvx-rfjx-trb" TargetMode="External"/><Relationship Id="rId6" Type="http://schemas.openxmlformats.org/officeDocument/2006/relationships/hyperlink" Target="https://forms.gle/S1MUiydjeb4VXntC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jpg"/><Relationship Id="rId4" Type="http://schemas.openxmlformats.org/officeDocument/2006/relationships/image" Target="../media/image45.jpg"/><Relationship Id="rId5" Type="http://schemas.openxmlformats.org/officeDocument/2006/relationships/image" Target="../media/image43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hyperlink" Target="https://apps.apple.com/tw/app/chatgpt/id6448311069" TargetMode="External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lin.ee/pQThEbl" TargetMode="External"/><Relationship Id="rId4" Type="http://schemas.openxmlformats.org/officeDocument/2006/relationships/hyperlink" Target="https://lin.ee/pQThEbl" TargetMode="External"/><Relationship Id="rId5" Type="http://schemas.openxmlformats.org/officeDocument/2006/relationships/hyperlink" Target="https://line.me/ti/g2/I-IaLyydAu-txM22_OkcS6bhNyA5iT64iLOy7w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explainthis.io/zh-hant/chatgpt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3" Type="http://schemas.openxmlformats.org/officeDocument/2006/relationships/image" Target="../media/image3.png"/><Relationship Id="rId12" Type="http://schemas.openxmlformats.org/officeDocument/2006/relationships/hyperlink" Target="https://www.facebook.com/teach.for.tw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c/edreamerTW" TargetMode="External"/><Relationship Id="rId9" Type="http://schemas.openxmlformats.org/officeDocument/2006/relationships/hyperlink" Target="https://lin.ee/zasnezx" TargetMode="External"/><Relationship Id="rId14" Type="http://schemas.openxmlformats.org/officeDocument/2006/relationships/image" Target="../media/image56.jp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hyperlink" Target="https://www.facebook.com/groups/1399641346792035" TargetMode="External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hat.openai.com/share/a47649ef-d5ab-466c-9d98-e2cc70a43495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hrome.google.com/webstore/detail/chatgpt-for-google/jgjaeacdkonaoafenlfkkkmbaopkbilf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hrome.google.com/webstore/detail/voice-control-for-chatgpt/eollffkcakegifhacjnlnegohfdlidhn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hyperlink" Target="https://chrome.google.com/webstore/detail/webchatgpt-chatgpt-with-i/lpfemeioodjbpieminkklglpmhlngfcn" TargetMode="External"/><Relationship Id="rId5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hrome.google.com/webstore/detail/openai-translator/ogjibjphoadhljaoicdnjnmgokohngcc/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hyperlink" Target="https://meet.google.com/qzi-ikni-dx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hyperlink" Target="https://www.alphagomovie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0" y="2218775"/>
            <a:ext cx="6999677" cy="17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ctrTitle"/>
          </p:nvPr>
        </p:nvSpPr>
        <p:spPr>
          <a:xfrm>
            <a:off x="354325" y="2252650"/>
            <a:ext cx="78165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ChatGPT應用快速入門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米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老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師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室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溢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88" y="140360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13393" l="29486" r="32926" t="17354"/>
          <a:stretch/>
        </p:blipFill>
        <p:spPr>
          <a:xfrm>
            <a:off x="6409104" y="206325"/>
            <a:ext cx="1897995" cy="49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331400" y="2978875"/>
            <a:ext cx="6260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/>
              <a:t>跟AI聊聊天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ChatGPT為AI世代開啟了全新的序幕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過去人類的想像認為：AI或機器人只會取代那些重複性高、低技術</a:t>
            </a:r>
            <a:r>
              <a:rPr lang="zh-TW"/>
              <a:t>、高</a:t>
            </a:r>
            <a:r>
              <a:rPr lang="zh-TW" sz="1800"/>
              <a:t>勞力</a:t>
            </a:r>
            <a:r>
              <a:rPr lang="zh-TW"/>
              <a:t>密集的</a:t>
            </a:r>
            <a:r>
              <a:rPr lang="zh-TW" sz="1800"/>
              <a:t>工作，但ChatGPT的出現完全顛覆了我們的想像。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/>
              <a:t>ChatGPT來臨後風險最高的行業：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科技</a:t>
            </a:r>
            <a:r>
              <a:rPr lang="zh-TW" sz="1800"/>
              <a:t>：程式設計師、軟體工作師、數據分析師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金融</a:t>
            </a:r>
            <a:r>
              <a:rPr lang="zh-TW" sz="1800"/>
              <a:t>：金融分析師、理財專員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法律</a:t>
            </a:r>
            <a:r>
              <a:rPr lang="zh-TW" sz="1800"/>
              <a:t>：法律助理、法律諮詢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媒體</a:t>
            </a:r>
            <a:r>
              <a:rPr lang="zh-TW" sz="1800"/>
              <a:t>：行銷人員、內容製作、新聞人員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ChatGPT正要開始，還在進化！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11700" y="1152475"/>
            <a:ext cx="8520600" cy="3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2022年11月30日ChatGPT問世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2023年2月以每月20美元推出全新ChatGPT Plus訂閱服務。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2023年3月1日推出新服務</a:t>
            </a:r>
            <a:endParaRPr/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ChatGPT API：使用全新模型「GPT-3.5」的加強版。1000 token(約750個單字)收費0.002美元。</a:t>
            </a:r>
            <a:endParaRPr/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Whisper：自動語言辨識服務，讓語音文字的轉換更加沒有距離。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2023年3月14日：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GPT-4</a:t>
            </a:r>
            <a:r>
              <a:rPr lang="zh-TW"/>
              <a:t> 發佈!!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2023年3月23日，ChatGPT Plus推出Plug-In服務，可以幫助ChatGPT獲取最新信息、執行計算或使用第三方服務。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2023年5月18日，OpenAI發布適用於iOS平台的ChatGPT APP。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ChatGPT的限制</a:t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3770075" y="1327600"/>
            <a:ext cx="1714500" cy="1714500"/>
          </a:xfrm>
          <a:prstGeom prst="ellipse">
            <a:avLst/>
          </a:prstGeom>
          <a:solidFill>
            <a:srgbClr val="10A3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</a:rPr>
              <a:t>知識事</a:t>
            </a:r>
            <a:r>
              <a:rPr b="1" lang="zh-TW" sz="2000">
                <a:solidFill>
                  <a:schemeClr val="lt1"/>
                </a:solidFill>
              </a:rPr>
              <a:t>實</a:t>
            </a:r>
            <a:r>
              <a:rPr b="1" lang="zh-TW" sz="2100">
                <a:solidFill>
                  <a:schemeClr val="lt1"/>
                </a:solidFill>
              </a:rPr>
              <a:t>準確性</a:t>
            </a:r>
            <a:br>
              <a:rPr b="1" lang="zh-TW" sz="2100">
                <a:solidFill>
                  <a:schemeClr val="lt1"/>
                </a:solidFill>
              </a:rPr>
            </a:br>
            <a:r>
              <a:rPr lang="zh-TW" sz="1800">
                <a:solidFill>
                  <a:schemeClr val="lt1"/>
                </a:solidFill>
              </a:rPr>
              <a:t>的質疑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1542150" y="1327600"/>
            <a:ext cx="1714500" cy="1714500"/>
          </a:xfrm>
          <a:prstGeom prst="ellipse">
            <a:avLst/>
          </a:prstGeom>
          <a:solidFill>
            <a:srgbClr val="10A3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</a:rPr>
              <a:t>資料</a:t>
            </a:r>
            <a:br>
              <a:rPr lang="zh-TW" sz="2400">
                <a:solidFill>
                  <a:schemeClr val="lt1"/>
                </a:solidFill>
              </a:rPr>
            </a:br>
            <a:r>
              <a:rPr lang="zh-TW" sz="1600">
                <a:solidFill>
                  <a:schemeClr val="lt1"/>
                </a:solidFill>
              </a:rPr>
              <a:t>不是</a:t>
            </a:r>
            <a:br>
              <a:rPr lang="zh-TW" sz="1800">
                <a:solidFill>
                  <a:schemeClr val="lt1"/>
                </a:solidFill>
              </a:rPr>
            </a:br>
            <a:r>
              <a:rPr b="1" lang="zh-TW" sz="2000">
                <a:solidFill>
                  <a:schemeClr val="lt1"/>
                </a:solidFill>
              </a:rPr>
              <a:t>即時資訊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5998000" y="1327600"/>
            <a:ext cx="1714500" cy="1714500"/>
          </a:xfrm>
          <a:prstGeom prst="ellipse">
            <a:avLst/>
          </a:prstGeom>
          <a:solidFill>
            <a:srgbClr val="10A3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</a:rPr>
              <a:t>偏見</a:t>
            </a:r>
            <a:r>
              <a:rPr lang="zh-TW" sz="1800">
                <a:solidFill>
                  <a:schemeClr val="lt1"/>
                </a:solidFill>
              </a:rPr>
              <a:t>和</a:t>
            </a:r>
            <a:br>
              <a:rPr b="1" lang="zh-TW" sz="2000">
                <a:solidFill>
                  <a:schemeClr val="lt1"/>
                </a:solidFill>
              </a:rPr>
            </a:br>
            <a:r>
              <a:rPr b="1" lang="zh-TW" sz="2000">
                <a:solidFill>
                  <a:schemeClr val="lt1"/>
                </a:solidFill>
              </a:rPr>
              <a:t>不當內容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2779875" y="3216300"/>
            <a:ext cx="1714500" cy="1714500"/>
          </a:xfrm>
          <a:prstGeom prst="ellipse">
            <a:avLst/>
          </a:prstGeom>
          <a:solidFill>
            <a:srgbClr val="10A3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</a:rPr>
              <a:t>本文長度</a:t>
            </a:r>
            <a:r>
              <a:rPr lang="zh-TW" sz="1800">
                <a:solidFill>
                  <a:schemeClr val="lt1"/>
                </a:solidFill>
              </a:rPr>
              <a:t>的</a:t>
            </a:r>
            <a:r>
              <a:rPr b="1" lang="zh-TW" sz="2000">
                <a:solidFill>
                  <a:schemeClr val="lt1"/>
                </a:solidFill>
              </a:rPr>
              <a:t>限制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5117825" y="3216300"/>
            <a:ext cx="1714500" cy="1714500"/>
          </a:xfrm>
          <a:prstGeom prst="ellipse">
            <a:avLst/>
          </a:prstGeom>
          <a:solidFill>
            <a:srgbClr val="10A3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</a:rPr>
              <a:t>回答一致性</a:t>
            </a:r>
            <a:r>
              <a:rPr lang="zh-TW" sz="1800">
                <a:solidFill>
                  <a:schemeClr val="lt1"/>
                </a:solidFill>
              </a:rPr>
              <a:t>的</a:t>
            </a:r>
            <a:r>
              <a:rPr b="1" lang="zh-TW" sz="2000">
                <a:solidFill>
                  <a:schemeClr val="lt1"/>
                </a:solidFill>
              </a:rPr>
              <a:t>挑戰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VS. Google</a:t>
            </a:r>
            <a:endParaRPr/>
          </a:p>
        </p:txBody>
      </p:sp>
      <p:graphicFrame>
        <p:nvGraphicFramePr>
          <p:cNvPr id="212" name="Google Shape;212;p29"/>
          <p:cNvGraphicFramePr/>
          <p:nvPr/>
        </p:nvGraphicFramePr>
        <p:xfrm>
          <a:off x="503400" y="127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{0901A2FB-70FA-4C09-A0F1-456D3FA83766}</a:tableStyleId>
              </a:tblPr>
              <a:tblGrid>
                <a:gridCol w="1098200"/>
                <a:gridCol w="3615350"/>
                <a:gridCol w="3615350"/>
              </a:tblGrid>
              <a:tr h="4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A3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lt1"/>
                          </a:solidFill>
                        </a:rPr>
                        <a:t>ChatGPT 對話式聊天機器人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A3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lt1"/>
                          </a:solidFill>
                        </a:rPr>
                        <a:t>Google 搜尋引擎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A37F"/>
                    </a:solidFill>
                  </a:tcPr>
                </a:tc>
              </a:tr>
              <a:tr h="4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類比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專業人員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大型圖書館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功能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理解人類語言的內容與意圖並生升回覆內容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提供大量資訊供使用者對既有資料進行搜尋排序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輸入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人類自然語言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關鍵字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優點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依據互動的對話進行結果的生成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依據既有資料提供搜尋結果，資料即時，相對可靠，並有來源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缺點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資料的真實性、正確度存疑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無法提供精確結果，儘有相關連結，並受廣告等人為操作影響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呈現樣式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以文字為主，還可以有連結、圖片、表格，甚至程式碼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文字、影片、動畫、聲音、連結、檔案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1440000"/>
            <a:ext cx="44286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註冊申請與使用介面說明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註冊申請ChatGPT服務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311700" y="1152475"/>
            <a:ext cx="55323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申請網址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https://chat.openai.com/</a:t>
            </a:r>
            <a:br>
              <a:rPr b="1" lang="zh-TW" sz="2400">
                <a:solidFill>
                  <a:srgbClr val="FF0000"/>
                </a:solidFill>
              </a:rPr>
            </a:br>
            <a:r>
              <a:rPr b="1" lang="zh-TW" sz="2400">
                <a:solidFill>
                  <a:srgbClr val="FF0000"/>
                </a:solidFill>
              </a:rPr>
              <a:t>https://ai.com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注意事項</a:t>
            </a:r>
            <a:endParaRPr b="1"/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可用電子郵件、Google(推薦)、Microsoft 帳號及Apple ID註冊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請準備手機號碼，因為必須使用</a:t>
            </a:r>
            <a:r>
              <a:rPr b="1" lang="zh-TW"/>
              <a:t>簡訊</a:t>
            </a:r>
            <a:r>
              <a:rPr lang="zh-TW"/>
              <a:t>開通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不同的帳號之間的資料不能共通</a:t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914" y="1152476"/>
            <a:ext cx="2383386" cy="38399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註冊申請步驟</a:t>
            </a:r>
            <a:endParaRPr/>
          </a:p>
        </p:txBody>
      </p:sp>
      <p:sp>
        <p:nvSpPr>
          <p:cNvPr id="233" name="Google Shape;233;p32"/>
          <p:cNvSpPr/>
          <p:nvPr/>
        </p:nvSpPr>
        <p:spPr>
          <a:xfrm>
            <a:off x="304775" y="4399525"/>
            <a:ext cx="8454600" cy="447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71825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按 Sign up 註冊</a:t>
            </a:r>
            <a:endParaRPr sz="1000"/>
          </a:p>
        </p:txBody>
      </p:sp>
      <p:sp>
        <p:nvSpPr>
          <p:cNvPr id="235" name="Google Shape;235;p32"/>
          <p:cNvSpPr txBox="1"/>
          <p:nvPr/>
        </p:nvSpPr>
        <p:spPr>
          <a:xfrm>
            <a:off x="1956288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建議使用Google帳號</a:t>
            </a:r>
            <a:endParaRPr sz="1000"/>
          </a:p>
        </p:txBody>
      </p:sp>
      <p:sp>
        <p:nvSpPr>
          <p:cNvPr id="236" name="Google Shape;236;p32"/>
          <p:cNvSpPr txBox="1"/>
          <p:nvPr/>
        </p:nvSpPr>
        <p:spPr>
          <a:xfrm>
            <a:off x="3740750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填入姓名、生日</a:t>
            </a:r>
            <a:endParaRPr sz="1000"/>
          </a:p>
        </p:txBody>
      </p:sp>
      <p:sp>
        <p:nvSpPr>
          <p:cNvPr id="237" name="Google Shape;237;p32"/>
          <p:cNvSpPr txBox="1"/>
          <p:nvPr/>
        </p:nvSpPr>
        <p:spPr>
          <a:xfrm>
            <a:off x="5525213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填入手機號碼收簡訊</a:t>
            </a:r>
            <a:endParaRPr sz="1000"/>
          </a:p>
        </p:txBody>
      </p:sp>
      <p:sp>
        <p:nvSpPr>
          <p:cNvPr id="238" name="Google Shape;238;p32"/>
          <p:cNvSpPr txBox="1"/>
          <p:nvPr/>
        </p:nvSpPr>
        <p:spPr>
          <a:xfrm>
            <a:off x="7309675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收到驗證碼回填完成註冊</a:t>
            </a:r>
            <a:endParaRPr sz="1000"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13387" r="13379" t="0"/>
          <a:stretch/>
        </p:blipFill>
        <p:spPr>
          <a:xfrm>
            <a:off x="152400" y="1169775"/>
            <a:ext cx="1620001" cy="26236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4">
            <a:alphaModFix/>
          </a:blip>
          <a:srcRect b="0" l="13387" r="13379" t="0"/>
          <a:stretch/>
        </p:blipFill>
        <p:spPr>
          <a:xfrm>
            <a:off x="1942769" y="1169775"/>
            <a:ext cx="1620001" cy="26236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5">
            <a:alphaModFix/>
          </a:blip>
          <a:srcRect b="0" l="13391" r="13391" t="0"/>
          <a:stretch/>
        </p:blipFill>
        <p:spPr>
          <a:xfrm>
            <a:off x="3733139" y="1169775"/>
            <a:ext cx="1620001" cy="262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6">
            <a:alphaModFix/>
          </a:blip>
          <a:srcRect b="0" l="13391" r="13391" t="0"/>
          <a:stretch/>
        </p:blipFill>
        <p:spPr>
          <a:xfrm>
            <a:off x="5523508" y="1169775"/>
            <a:ext cx="1620001" cy="262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32"/>
          <p:cNvPicPr preferRelativeResize="0"/>
          <p:nvPr/>
        </p:nvPicPr>
        <p:blipFill rotWithShape="1">
          <a:blip r:embed="rId7">
            <a:alphaModFix/>
          </a:blip>
          <a:srcRect b="0" l="0" r="507" t="0"/>
          <a:stretch/>
        </p:blipFill>
        <p:spPr>
          <a:xfrm>
            <a:off x="7313878" y="1169775"/>
            <a:ext cx="1620000" cy="2623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32"/>
          <p:cNvSpPr/>
          <p:nvPr/>
        </p:nvSpPr>
        <p:spPr>
          <a:xfrm>
            <a:off x="3850700" y="2063564"/>
            <a:ext cx="1375500" cy="48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2068165" y="3107405"/>
            <a:ext cx="13755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3338440" y="3021680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5125750" y="1973083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6860325" y="1973063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8660700" y="2144663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5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0" name="Google Shape;250;p32"/>
          <p:cNvSpPr/>
          <p:nvPr/>
        </p:nvSpPr>
        <p:spPr>
          <a:xfrm>
            <a:off x="921923" y="2548388"/>
            <a:ext cx="3750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1144448" y="2715088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1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900" y="824404"/>
            <a:ext cx="6185248" cy="41008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3"/>
          <p:cNvSpPr txBox="1"/>
          <p:nvPr>
            <p:ph idx="4294967295" type="title"/>
          </p:nvPr>
        </p:nvSpPr>
        <p:spPr>
          <a:xfrm>
            <a:off x="8060700" y="162050"/>
            <a:ext cx="8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</a:t>
            </a:r>
            <a:br>
              <a:rPr lang="zh-TW"/>
            </a:br>
            <a:r>
              <a:rPr lang="zh-TW"/>
              <a:t>介面</a:t>
            </a:r>
            <a:endParaRPr/>
          </a:p>
        </p:txBody>
      </p:sp>
      <p:sp>
        <p:nvSpPr>
          <p:cNvPr id="258" name="Google Shape;258;p33"/>
          <p:cNvSpPr txBox="1"/>
          <p:nvPr/>
        </p:nvSpPr>
        <p:spPr>
          <a:xfrm>
            <a:off x="7687263" y="3470850"/>
            <a:ext cx="10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發問框</a:t>
            </a:r>
            <a:endParaRPr b="1" sz="1800"/>
          </a:p>
        </p:txBody>
      </p:sp>
      <p:sp>
        <p:nvSpPr>
          <p:cNvPr id="259" name="Google Shape;259;p33"/>
          <p:cNvSpPr txBox="1"/>
          <p:nvPr/>
        </p:nvSpPr>
        <p:spPr>
          <a:xfrm>
            <a:off x="7628463" y="1630300"/>
            <a:ext cx="11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說明區塊</a:t>
            </a:r>
            <a:endParaRPr b="1" sz="1800"/>
          </a:p>
        </p:txBody>
      </p:sp>
      <p:sp>
        <p:nvSpPr>
          <p:cNvPr id="260" name="Google Shape;260;p33"/>
          <p:cNvSpPr txBox="1"/>
          <p:nvPr/>
        </p:nvSpPr>
        <p:spPr>
          <a:xfrm>
            <a:off x="99713" y="3976800"/>
            <a:ext cx="12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功能選項</a:t>
            </a:r>
            <a:endParaRPr b="1" sz="1800"/>
          </a:p>
        </p:txBody>
      </p:sp>
      <p:sp>
        <p:nvSpPr>
          <p:cNvPr id="261" name="Google Shape;261;p33"/>
          <p:cNvSpPr txBox="1"/>
          <p:nvPr/>
        </p:nvSpPr>
        <p:spPr>
          <a:xfrm>
            <a:off x="140963" y="1583800"/>
            <a:ext cx="13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聊天記錄</a:t>
            </a:r>
            <a:endParaRPr b="1" sz="1800"/>
          </a:p>
        </p:txBody>
      </p:sp>
      <p:cxnSp>
        <p:nvCxnSpPr>
          <p:cNvPr id="262" name="Google Shape;262;p33"/>
          <p:cNvCxnSpPr>
            <a:stCxn id="261" idx="2"/>
            <a:endCxn id="263" idx="1"/>
          </p:cNvCxnSpPr>
          <p:nvPr/>
        </p:nvCxnSpPr>
        <p:spPr>
          <a:xfrm flipH="1" rot="-5400000">
            <a:off x="1005413" y="1831450"/>
            <a:ext cx="361200" cy="7893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4" name="Google Shape;264;p33"/>
          <p:cNvCxnSpPr>
            <a:stCxn id="260" idx="2"/>
            <a:endCxn id="265" idx="1"/>
          </p:cNvCxnSpPr>
          <p:nvPr/>
        </p:nvCxnSpPr>
        <p:spPr>
          <a:xfrm flipH="1" rot="-5400000">
            <a:off x="834263" y="4324650"/>
            <a:ext cx="327900" cy="5556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" name="Google Shape;266;p33"/>
          <p:cNvCxnSpPr>
            <a:stCxn id="259" idx="2"/>
            <a:endCxn id="267" idx="3"/>
          </p:cNvCxnSpPr>
          <p:nvPr/>
        </p:nvCxnSpPr>
        <p:spPr>
          <a:xfrm rot="5400000">
            <a:off x="7579863" y="2002150"/>
            <a:ext cx="516900" cy="6966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8" name="Google Shape;268;p33"/>
          <p:cNvCxnSpPr>
            <a:stCxn id="258" idx="2"/>
            <a:endCxn id="269" idx="3"/>
          </p:cNvCxnSpPr>
          <p:nvPr/>
        </p:nvCxnSpPr>
        <p:spPr>
          <a:xfrm rot="5400000">
            <a:off x="7609563" y="3743100"/>
            <a:ext cx="417000" cy="7959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5" name="Google Shape;265;p33"/>
          <p:cNvSpPr/>
          <p:nvPr/>
        </p:nvSpPr>
        <p:spPr>
          <a:xfrm>
            <a:off x="1276125" y="4607750"/>
            <a:ext cx="1674300" cy="31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311700" y="1440000"/>
            <a:ext cx="55323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不想申請帳號可以用ChatGPT嗎?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ChatEveryWhere不用註冊的ChatGPT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1152475"/>
            <a:ext cx="38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latin typeface="Source Code Pro"/>
                <a:ea typeface="Source Code Pro"/>
                <a:cs typeface="Source Code Pro"/>
                <a:sym typeface="Source Code Pro"/>
              </a:rPr>
              <a:t>ChatEveryWhere</a:t>
            </a:r>
            <a:endParaRPr b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chemeClr val="hlink"/>
                </a:solidFill>
                <a:hlinkClick r:id="rId3"/>
              </a:rPr>
              <a:t>https://chateverywhere.app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不用註冊就能使用ChatGPT，而且功能很強大，除了不用註冊、不用登入，回應速度很快，而且可以整理你的交談以及提示詞。</a:t>
            </a:r>
            <a:endParaRPr sz="1900"/>
          </a:p>
        </p:txBody>
      </p:sp>
      <p:pic>
        <p:nvPicPr>
          <p:cNvPr id="285" name="Google Shape;285;p35"/>
          <p:cNvPicPr preferRelativeResize="0"/>
          <p:nvPr/>
        </p:nvPicPr>
        <p:blipFill rotWithShape="1">
          <a:blip r:embed="rId4">
            <a:alphaModFix/>
          </a:blip>
          <a:srcRect b="0" l="0" r="8650" t="0"/>
          <a:stretch/>
        </p:blipFill>
        <p:spPr>
          <a:xfrm>
            <a:off x="4470125" y="1152475"/>
            <a:ext cx="4673876" cy="3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279" y="3999975"/>
            <a:ext cx="1844576" cy="10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379750" y="4102875"/>
            <a:ext cx="2583000" cy="73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推廣碼</a:t>
            </a:r>
            <a:endParaRPr sz="3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922950" y="2148450"/>
            <a:ext cx="729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6"/>
                </a:solidFill>
                <a:uFill>
                  <a:noFill/>
                </a:uFill>
                <a:latin typeface="Source Code Pro Light"/>
                <a:ea typeface="Source Code Pro Light"/>
                <a:cs typeface="Source Code Pro Light"/>
                <a:sym typeface="Source Code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https://reurl.cc/eXoZjm</a:t>
            </a:r>
            <a:endParaRPr sz="3100">
              <a:solidFill>
                <a:schemeClr val="accent6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米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老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師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室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溢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876" y="877800"/>
            <a:ext cx="1130249" cy="1130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Google Shape;116;p18"/>
          <p:cNvSpPr txBox="1"/>
          <p:nvPr/>
        </p:nvSpPr>
        <p:spPr>
          <a:xfrm>
            <a:off x="7312525" y="4344762"/>
            <a:ext cx="16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6"/>
                </a:solidFill>
                <a:uFill>
                  <a:noFill/>
                </a:uFill>
                <a:latin typeface="Source Code Pro Light"/>
                <a:ea typeface="Source Code Pro Light"/>
                <a:cs typeface="Source Code Pro Light"/>
                <a:sym typeface="Source Code Pr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會議連結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822850" y="3014850"/>
            <a:ext cx="34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6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課程回饋表單</a:t>
            </a:r>
            <a:endParaRPr b="1" sz="2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在行動裝置上使用ChatGPT</a:t>
            </a:r>
            <a:endParaRPr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iPhone / iPad 上新增桌面圖示</a:t>
            </a:r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000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925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923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37"/>
          <p:cNvSpPr/>
          <p:nvPr/>
        </p:nvSpPr>
        <p:spPr>
          <a:xfrm>
            <a:off x="208075" y="4042750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8851" y="1137200"/>
            <a:ext cx="1620146" cy="35074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37"/>
          <p:cNvSpPr/>
          <p:nvPr/>
        </p:nvSpPr>
        <p:spPr>
          <a:xfrm>
            <a:off x="2587350" y="421478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3762850" y="4330700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5530325" y="1768875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7363434" y="139478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894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6" name="Google Shape;3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69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5025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1981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8937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0" name="Google Shape;3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Android 上新增桌面圖示</a:t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208075" y="1247450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3251148" y="121083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4189250" y="3477900"/>
            <a:ext cx="1192800" cy="23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5589550" y="2744975"/>
            <a:ext cx="15693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7315909" y="130003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9"/>
          <p:cNvPicPr preferRelativeResize="0"/>
          <p:nvPr/>
        </p:nvPicPr>
        <p:blipFill rotWithShape="1">
          <a:blip r:embed="rId3">
            <a:alphaModFix/>
          </a:blip>
          <a:srcRect b="4752" l="0" r="3975" t="0"/>
          <a:stretch/>
        </p:blipFill>
        <p:spPr>
          <a:xfrm>
            <a:off x="5607500" y="318075"/>
            <a:ext cx="3000600" cy="4381200"/>
          </a:xfrm>
          <a:prstGeom prst="roundRect">
            <a:avLst>
              <a:gd fmla="val 5504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2" name="Google Shape;3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官方的 ChatGPT APP 終於上市！</a:t>
            </a:r>
            <a:endParaRPr/>
          </a:p>
        </p:txBody>
      </p:sp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311700" y="1152475"/>
            <a:ext cx="3999900" cy="3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官方的 ChatGPT APP 千呼萬喚終於降臨！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注意事項</a:t>
            </a:r>
            <a:r>
              <a:rPr lang="zh-TW" sz="1500"/>
              <a:t>：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目前只有 iOS 的 APP。</a:t>
            </a:r>
            <a:br>
              <a:rPr lang="zh-TW" sz="1500"/>
            </a:br>
            <a:r>
              <a:rPr lang="zh-TW" sz="1500" u="sng">
                <a:solidFill>
                  <a:schemeClr val="hlink"/>
                </a:solidFill>
                <a:hlinkClick r:id="rId4"/>
              </a:rPr>
              <a:t>https://apps.apple.com/tw/app/chatgpt/id6448311069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目前已經支援台灣的 Apple ID 帳號。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支援 ChatGPT 及付費的 ChatGPT Pro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500"/>
              <a:buAutoNum type="arabicPeriod"/>
            </a:pPr>
            <a:r>
              <a:rPr lang="zh-TW" sz="1500"/>
              <a:t>ChatGPT Pro 支援 GPT3.5 及 GPT4，尚未支援 Browse with Bing 及 Plug-in</a:t>
            </a:r>
            <a:endParaRPr sz="1500"/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725" y="2586825"/>
            <a:ext cx="2364600" cy="2364600"/>
          </a:xfrm>
          <a:prstGeom prst="roundRect">
            <a:avLst>
              <a:gd fmla="val 9284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6376238" y="871975"/>
            <a:ext cx="2514300" cy="4097100"/>
          </a:xfrm>
          <a:prstGeom prst="roundRect">
            <a:avLst>
              <a:gd fmla="val 86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LINE的ChatGPT機器人 - AI小幫手</a:t>
            </a:r>
            <a:endParaRPr/>
          </a:p>
        </p:txBody>
      </p:sp>
      <p:sp>
        <p:nvSpPr>
          <p:cNvPr id="341" name="Google Shape;341;p40"/>
          <p:cNvSpPr txBox="1"/>
          <p:nvPr>
            <p:ph idx="1" type="body"/>
          </p:nvPr>
        </p:nvSpPr>
        <p:spPr>
          <a:xfrm>
            <a:off x="311700" y="1152475"/>
            <a:ext cx="574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台灣開發者開發，以ChatGPT API 為引擎的LINE聊天機器人，除了可以使用文字互動、還可以用文字繪圖，甚至可以利用錄製語音來詢問問題互動！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zh-TW" u="sng">
                <a:solidFill>
                  <a:schemeClr val="hlink"/>
                </a:solidFill>
                <a:hlinkClick r:id="rId3"/>
              </a:rPr>
              <a:t>加入網址</a:t>
            </a:r>
            <a:r>
              <a:rPr lang="zh-TW" u="sng">
                <a:solidFill>
                  <a:schemeClr val="hlink"/>
                </a:solidFill>
                <a:hlinkClick r:id="rId4"/>
              </a:rPr>
              <a:t> </a:t>
            </a:r>
            <a:r>
              <a:rPr lang="zh-TW"/>
              <a:t>, </a:t>
            </a:r>
            <a:r>
              <a:rPr b="1" lang="zh-TW" u="sng">
                <a:solidFill>
                  <a:schemeClr val="hlink"/>
                </a:solidFill>
                <a:hlinkClick r:id="rId5"/>
              </a:rPr>
              <a:t>LINE社群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文字互動</a:t>
            </a:r>
            <a:r>
              <a:rPr lang="zh-TW"/>
              <a:t>：直接輸入問題文字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繪圖互動</a:t>
            </a:r>
            <a:r>
              <a:rPr lang="zh-TW"/>
              <a:t>：畫圖 [描述文字], img [描述文字]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語音互動</a:t>
            </a:r>
            <a:r>
              <a:rPr lang="zh-TW"/>
              <a:t>：用語音錄製問題送出</a:t>
            </a:r>
            <a:endParaRPr/>
          </a:p>
        </p:txBody>
      </p:sp>
      <p:pic>
        <p:nvPicPr>
          <p:cNvPr id="342" name="Google Shape;34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3984" y="2173450"/>
            <a:ext cx="2298525" cy="229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40"/>
          <p:cNvGrpSpPr/>
          <p:nvPr/>
        </p:nvGrpSpPr>
        <p:grpSpPr>
          <a:xfrm>
            <a:off x="7159617" y="1128997"/>
            <a:ext cx="947542" cy="947542"/>
            <a:chOff x="2052350" y="661150"/>
            <a:chExt cx="1172700" cy="1172700"/>
          </a:xfrm>
        </p:grpSpPr>
        <p:sp>
          <p:nvSpPr>
            <p:cNvPr id="344" name="Google Shape;344;p40"/>
            <p:cNvSpPr/>
            <p:nvPr/>
          </p:nvSpPr>
          <p:spPr>
            <a:xfrm>
              <a:off x="2052350" y="661150"/>
              <a:ext cx="1172700" cy="1172700"/>
            </a:xfrm>
            <a:prstGeom prst="ellipse">
              <a:avLst/>
            </a:prstGeom>
            <a:solidFill>
              <a:srgbClr val="10A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5" name="Google Shape;345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4934" y="848675"/>
              <a:ext cx="787526" cy="797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40"/>
          <p:cNvSpPr txBox="1"/>
          <p:nvPr/>
        </p:nvSpPr>
        <p:spPr>
          <a:xfrm>
            <a:off x="6842887" y="456887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AI小幫手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/>
          <p:nvPr/>
        </p:nvSpPr>
        <p:spPr>
          <a:xfrm>
            <a:off x="6376238" y="871975"/>
            <a:ext cx="2514300" cy="4097100"/>
          </a:xfrm>
          <a:prstGeom prst="roundRect">
            <a:avLst>
              <a:gd fmla="val 86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LINE的AI繪圖機器人 - Moonshoot</a:t>
            </a:r>
            <a:endParaRPr/>
          </a:p>
        </p:txBody>
      </p:sp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311700" y="1152475"/>
            <a:ext cx="5748000" cy="3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台灣開發者開發自製的AI繪圖機器人，可用中文 (英文) 並輸入想要的畫面描述，即可進行AI繪圖。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繪圖類型</a:t>
            </a:r>
            <a:r>
              <a:rPr lang="zh-TW"/>
              <a:t>：</a:t>
            </a:r>
            <a:r>
              <a:rPr b="0" lang="zh-TW"/>
              <a:t>寫實 (PR)、插畫 (CT)、漫畫 (CM)、寫實人像 (PC)</a:t>
            </a:r>
            <a:br>
              <a:rPr b="0" lang="zh-TW"/>
            </a:br>
            <a:r>
              <a:rPr b="0" lang="zh-TW"/>
              <a:t>ex：</a:t>
            </a:r>
            <a:r>
              <a:rPr lang="zh-TW">
                <a:highlight>
                  <a:schemeClr val="accent6"/>
                </a:highlight>
              </a:rPr>
              <a:t>寫實 一個女孩和一隻小狗在公園裡天氣晴朗,高解析度</a:t>
            </a:r>
            <a:endParaRPr>
              <a:highlight>
                <a:schemeClr val="accent6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圖生圖</a:t>
            </a:r>
            <a:r>
              <a:rPr lang="zh-TW"/>
              <a:t>：</a:t>
            </a:r>
            <a:r>
              <a:rPr b="0" lang="zh-TW"/>
              <a:t>上傳圖片後在指令前方加上 參考 ( R )</a:t>
            </a:r>
            <a:br>
              <a:rPr b="0" lang="zh-TW"/>
            </a:br>
            <a:r>
              <a:rPr b="0" lang="zh-TW"/>
              <a:t>ex：</a:t>
            </a:r>
            <a:r>
              <a:rPr b="0" lang="zh-TW">
                <a:highlight>
                  <a:schemeClr val="accent6"/>
                </a:highlight>
              </a:rPr>
              <a:t>參考寫實、參考插畫、參考漫畫、參考寫實人像、RPR、RCT、RCM、RPC 後方接上你想要的畫面描述</a:t>
            </a:r>
            <a:endParaRPr b="0">
              <a:highlight>
                <a:schemeClr val="accent6"/>
              </a:highlight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6842887" y="456887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Moonshoot</a:t>
            </a:r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136" y="1153700"/>
            <a:ext cx="882375" cy="88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975" y="2173450"/>
            <a:ext cx="2298525" cy="22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ChatGPT的第一次接觸</a:t>
            </a:r>
            <a:endParaRPr/>
          </a:p>
        </p:txBody>
      </p:sp>
      <p:sp>
        <p:nvSpPr>
          <p:cNvPr id="363" name="Google Shape;363;p42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 b="0"/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基本操作：Q &amp; A</a:t>
            </a:r>
            <a:endParaRPr/>
          </a:p>
        </p:txBody>
      </p:sp>
      <p:sp>
        <p:nvSpPr>
          <p:cNvPr id="370" name="Google Shape;37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問與答是最基本的操作，ChatGPT功能分述如下：</a:t>
            </a:r>
            <a:endParaRPr/>
          </a:p>
        </p:txBody>
      </p:sp>
      <p:graphicFrame>
        <p:nvGraphicFramePr>
          <p:cNvPr id="371" name="Google Shape;371;p43"/>
          <p:cNvGraphicFramePr/>
          <p:nvPr/>
        </p:nvGraphicFramePr>
        <p:xfrm>
          <a:off x="952500" y="177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{0901A2FB-70FA-4C09-A0F1-456D3FA83766}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基本問答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分析文本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內容生成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模彷訓練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提供事實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解釋觀念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推薦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翻譯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製作摘要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檢查文法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優化文本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評論</a:t>
                      </a:r>
                      <a:r>
                        <a:rPr lang="zh-TW"/>
                        <a:t>建議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文案撰寫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發想名稱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規劃課程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撰寫程式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自學教練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個人家教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風格寫作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OpenAI公司的CEO是誰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台中有幾個地區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請推薦五本介紹台灣旅遊的書籍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紅樓夢中賈寶玉最喜歡的女主角是誰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一份好的履歷必須提供哪些資訊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請用分析台積電在競爭力上的swot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為ChatGPT設計4小時課程規劃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我寫了一本人工智慧的書，給我5個書名建議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請用李白的風格寫一首描寫人工智慧的詩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如何進行高品質的問答？</a:t>
            </a:r>
            <a:endParaRPr/>
          </a:p>
        </p:txBody>
      </p:sp>
      <p:sp>
        <p:nvSpPr>
          <p:cNvPr id="377" name="Google Shape;377;p44"/>
          <p:cNvSpPr txBox="1"/>
          <p:nvPr>
            <p:ph idx="1" type="body"/>
          </p:nvPr>
        </p:nvSpPr>
        <p:spPr>
          <a:xfrm>
            <a:off x="311700" y="1152475"/>
            <a:ext cx="46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精準的提問：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zh-TW" sz="1500"/>
              <a:t>明確說明任務</a:t>
            </a:r>
            <a:r>
              <a:rPr lang="zh-TW" sz="1500"/>
              <a:t>：請「總結」「改寫」「翻譯」以下內容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zh-TW" sz="1500"/>
              <a:t>設定產出格式</a:t>
            </a:r>
            <a:r>
              <a:rPr lang="zh-TW" sz="1500"/>
              <a:t>：以「文字」「表格」「條列」「中文」「英文」顯示結果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zh-TW" sz="1500"/>
              <a:t>加上量詞數字</a:t>
            </a:r>
            <a:r>
              <a:rPr lang="zh-TW" sz="1500"/>
              <a:t>：請以「二句話」「五個重點」「三個目標」來回答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提高回答的品質：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指出明顯錯誤，或是提出疑問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請再列舉證據、數據、原因或是來源出處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用其他工具查詢，如Google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500"/>
              <a:buAutoNum type="alphaLcPeriod"/>
            </a:pPr>
            <a:r>
              <a:rPr lang="zh-TW" sz="1500"/>
              <a:t>最好詢問者有其專業度能進行評估與判斷</a:t>
            </a:r>
            <a:endParaRPr sz="1500"/>
          </a:p>
        </p:txBody>
      </p:sp>
      <p:sp>
        <p:nvSpPr>
          <p:cNvPr id="378" name="Google Shape;378;p44"/>
          <p:cNvSpPr txBox="1"/>
          <p:nvPr>
            <p:ph idx="2" type="body"/>
          </p:nvPr>
        </p:nvSpPr>
        <p:spPr>
          <a:xfrm>
            <a:off x="4832400" y="1152475"/>
            <a:ext cx="42369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 startAt="3"/>
            </a:pPr>
            <a:r>
              <a:rPr lang="zh-TW" sz="1500"/>
              <a:t>常見錯誤：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若系統不穩回答中斷，可按 Continue Generating 鈕讓問答銜接。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運算功能不佳，遇到複雜的四則運算時要特別小心。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中文文本還不足，對於中文相關的歷史、書籍、電影、文化等資訊常會在缺失的情況下亂編故事，給予錯誤的答案。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回答有字數限制，別動不動就要求給予一千、三千等字數回應。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不要觸碰敏感話題，造成拒答狀況。</a:t>
            </a: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進階技巧：角色扮演 = 限制範圍 + 限制格式</a:t>
            </a:r>
            <a:endParaRPr/>
          </a:p>
        </p:txBody>
      </p:sp>
      <p:sp>
        <p:nvSpPr>
          <p:cNvPr id="384" name="Google Shape;384;p45"/>
          <p:cNvSpPr txBox="1"/>
          <p:nvPr>
            <p:ph idx="1" type="body"/>
          </p:nvPr>
        </p:nvSpPr>
        <p:spPr>
          <a:xfrm>
            <a:off x="311700" y="1152475"/>
            <a:ext cx="8520600" cy="3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可以利用「角色扮演」的方式來限制範圍 + 限制格式，避免ChatGPT找不到定位而隨便亂扯。這個邏輯可以適用在各種場景，例如：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「請扮演我的專業翻譯，將我給你的文字翻譯成英文，這些規則不需要我再重新說明。」- 翻譯助理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 「請扮演我的助理，我會給你文件，你需要幫助我列出重點與摘要，文件可能有中文也有英文，你需要用中文回應我，往後這些規則不需要我再次說明」- 文件摘要助理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角色扮演有許多人設計了很多好用的範本，可以參考：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700"/>
              <a:t>ChatGPT 指令大全</a:t>
            </a:r>
            <a:br>
              <a:rPr b="1" lang="zh-TW" sz="1700"/>
            </a:br>
            <a:r>
              <a:rPr lang="zh-TW" sz="1700"/>
              <a:t>網址：</a:t>
            </a:r>
            <a:r>
              <a:rPr lang="zh-TW" sz="1700" u="sng">
                <a:solidFill>
                  <a:schemeClr val="hlink"/>
                </a:solidFill>
                <a:hlinkClick r:id="rId3"/>
              </a:rPr>
              <a:t>https://www.explainthis.io/zh-hant/chatgpt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0" y="3886512"/>
            <a:ext cx="9144000" cy="12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1954775" y="4050623"/>
            <a:ext cx="4572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黃信溢</a:t>
            </a:r>
            <a:r>
              <a:rPr b="1" i="0" lang="zh-TW" sz="1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300">
                <a:solidFill>
                  <a:schemeClr val="lt1"/>
                </a:solidFill>
              </a:rPr>
              <a:t>茶米老師教室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edreamer@gmail.com</a:t>
            </a:r>
            <a:b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http://www.facebook.com/edreamertw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http://www.youtube.com/edreamertw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6201896" y="397227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6748954" y="480986"/>
            <a:ext cx="1749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YouTube頻道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196" y="510105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6275" y="1005906"/>
            <a:ext cx="2153692" cy="215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439654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1054635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粉絲專頁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76" y="510109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9447" y="4079189"/>
            <a:ext cx="914475" cy="9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3320766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3935747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官方帳號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5" name="Google Shape;135;p19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5153" y="1005900"/>
            <a:ext cx="2153682" cy="215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11">
            <a:alphaModFix/>
          </a:blip>
          <a:srcRect b="19513" l="19264" r="17094" t="19182"/>
          <a:stretch/>
        </p:blipFill>
        <p:spPr>
          <a:xfrm>
            <a:off x="3555722" y="530832"/>
            <a:ext cx="380100" cy="36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5899110" y="4527667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資訊教育初學特訓班</a:t>
            </a:r>
            <a:br>
              <a:rPr b="1" lang="zh-TW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Facebook社團</a:t>
            </a:r>
            <a:endParaRPr sz="1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8" name="Google Shape;138;p19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0184" y="1005903"/>
            <a:ext cx="2153700" cy="21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9050" y="3520225"/>
            <a:ext cx="1535100" cy="153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ChatGPT不同的情境應用</a:t>
            </a:r>
            <a:endParaRPr/>
          </a:p>
        </p:txBody>
      </p:sp>
      <p:sp>
        <p:nvSpPr>
          <p:cNvPr id="391" name="Google Shape;391;p46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 b="0"/>
          </a:p>
        </p:txBody>
      </p:sp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/>
          <p:nvPr/>
        </p:nvSpPr>
        <p:spPr>
          <a:xfrm>
            <a:off x="251975" y="1017725"/>
            <a:ext cx="8580300" cy="10869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用簡單的文字說明複雜的事</a:t>
            </a:r>
            <a:endParaRPr b="1"/>
          </a:p>
        </p:txBody>
      </p:sp>
      <p:sp>
        <p:nvSpPr>
          <p:cNvPr id="399" name="Google Shape;399;p47"/>
          <p:cNvSpPr txBox="1"/>
          <p:nvPr>
            <p:ph idx="1" type="body"/>
          </p:nvPr>
        </p:nvSpPr>
        <p:spPr>
          <a:xfrm>
            <a:off x="311700" y="1152475"/>
            <a:ext cx="8520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請用簡短的文字對一個10歲的小朋友說明什麼是量子力學，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內容要活潑輕鬆，簡單易懂喔!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100" y="2257025"/>
            <a:ext cx="4854283" cy="27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進行程式開發</a:t>
            </a:r>
            <a:endParaRPr b="1"/>
          </a:p>
        </p:txBody>
      </p:sp>
      <p:sp>
        <p:nvSpPr>
          <p:cNvPr id="406" name="Google Shape;406;p48"/>
          <p:cNvSpPr/>
          <p:nvPr/>
        </p:nvSpPr>
        <p:spPr>
          <a:xfrm>
            <a:off x="281850" y="1378925"/>
            <a:ext cx="3598200" cy="3722700"/>
          </a:xfrm>
          <a:prstGeom prst="roundRect">
            <a:avLst>
              <a:gd fmla="val 5413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8"/>
          <p:cNvSpPr txBox="1"/>
          <p:nvPr>
            <p:ph idx="1" type="body"/>
          </p:nvPr>
        </p:nvSpPr>
        <p:spPr>
          <a:xfrm>
            <a:off x="421500" y="1498125"/>
            <a:ext cx="3229500" cy="3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zh-TW">
                <a:solidFill>
                  <a:schemeClr val="lt1"/>
                </a:solidFill>
              </a:rPr>
              <a:t>請幫我開發一個網頁版的蕃茄鐘程式，配色要用蕃茄的紅色為主，並且網頁要有RWD的效果。</a:t>
            </a:r>
            <a:r>
              <a:rPr lang="zh-TW">
                <a:solidFill>
                  <a:schemeClr val="accent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連結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zh-TW">
                <a:solidFill>
                  <a:schemeClr val="lt1"/>
                </a:solidFill>
              </a:rPr>
              <a:t>功能再改良：可以自訂倒數的時間。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450" y="1456625"/>
            <a:ext cx="4266900" cy="3278700"/>
          </a:xfrm>
          <a:prstGeom prst="roundRect">
            <a:avLst>
              <a:gd fmla="val 5141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9" name="Google Shape;40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304" y="3201575"/>
            <a:ext cx="2358000" cy="1780500"/>
          </a:xfrm>
          <a:prstGeom prst="roundRect">
            <a:avLst>
              <a:gd fmla="val 6525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/>
          <p:nvPr/>
        </p:nvSpPr>
        <p:spPr>
          <a:xfrm>
            <a:off x="251975" y="1017725"/>
            <a:ext cx="8580300" cy="14094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寫文配圖的好幫手</a:t>
            </a:r>
            <a:endParaRPr b="1"/>
          </a:p>
        </p:txBody>
      </p:sp>
      <p:sp>
        <p:nvSpPr>
          <p:cNvPr id="416" name="Google Shape;416;p49"/>
          <p:cNvSpPr txBox="1"/>
          <p:nvPr>
            <p:ph idx="1" type="body"/>
          </p:nvPr>
        </p:nvSpPr>
        <p:spPr>
          <a:xfrm>
            <a:off x="311700" y="1152475"/>
            <a:ext cx="85206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從現在起，當你想顯示一張圖片時，請使用 Unsplash API (https://source.unsplash.com/960x640/?{英語關鍵字}) 來找圖片，使用 Markdown 語法且不要用程式碼區塊。如果你可以理解，請不要廢話，回答我「OK」就好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100" y="2779975"/>
            <a:ext cx="3067314" cy="21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64" y="2779975"/>
            <a:ext cx="3067314" cy="21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/>
          <p:nvPr/>
        </p:nvSpPr>
        <p:spPr>
          <a:xfrm>
            <a:off x="251975" y="1017725"/>
            <a:ext cx="8580300" cy="7095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用表格整理產品資料</a:t>
            </a:r>
            <a:endParaRPr b="1"/>
          </a:p>
        </p:txBody>
      </p:sp>
      <p:sp>
        <p:nvSpPr>
          <p:cNvPr id="425" name="Google Shape;425;p50"/>
          <p:cNvSpPr txBox="1"/>
          <p:nvPr>
            <p:ph idx="1" type="body"/>
          </p:nvPr>
        </p:nvSpPr>
        <p:spPr>
          <a:xfrm>
            <a:off x="311700" y="1152475"/>
            <a:ext cx="8520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請幫我用表格分析 AirPods 跟 AirPods Pro 的差異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6" name="Google Shape;426;p50"/>
          <p:cNvPicPr preferRelativeResize="0"/>
          <p:nvPr/>
        </p:nvPicPr>
        <p:blipFill rotWithShape="1">
          <a:blip r:embed="rId3">
            <a:alphaModFix/>
          </a:blip>
          <a:srcRect b="16205" l="0" r="0" t="0"/>
          <a:stretch/>
        </p:blipFill>
        <p:spPr>
          <a:xfrm>
            <a:off x="2066438" y="1903325"/>
            <a:ext cx="5011126" cy="29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/>
          <p:nvPr/>
        </p:nvSpPr>
        <p:spPr>
          <a:xfrm>
            <a:off x="251975" y="1017725"/>
            <a:ext cx="8580300" cy="7095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請你幫我算算命</a:t>
            </a:r>
            <a:endParaRPr b="1"/>
          </a:p>
        </p:txBody>
      </p:sp>
      <p:sp>
        <p:nvSpPr>
          <p:cNvPr id="433" name="Google Shape;433;p51"/>
          <p:cNvSpPr txBox="1"/>
          <p:nvPr>
            <p:ph idx="1" type="body"/>
          </p:nvPr>
        </p:nvSpPr>
        <p:spPr>
          <a:xfrm>
            <a:off x="311700" y="1152475"/>
            <a:ext cx="8520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我是 2000 年 11 月 21 日生，可以幫我排個命盤嗎？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4" name="Google Shape;434;p51"/>
          <p:cNvPicPr preferRelativeResize="0"/>
          <p:nvPr/>
        </p:nvPicPr>
        <p:blipFill rotWithShape="1">
          <a:blip r:embed="rId3">
            <a:alphaModFix/>
          </a:blip>
          <a:srcRect b="20388" l="0" r="0" t="0"/>
          <a:stretch/>
        </p:blipFill>
        <p:spPr>
          <a:xfrm>
            <a:off x="1681163" y="1938825"/>
            <a:ext cx="5781674" cy="302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/>
          <p:nvPr/>
        </p:nvSpPr>
        <p:spPr>
          <a:xfrm>
            <a:off x="251975" y="1017725"/>
            <a:ext cx="3873900" cy="3965700"/>
          </a:xfrm>
          <a:prstGeom prst="roundRect">
            <a:avLst>
              <a:gd fmla="val 5319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任務拆解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●"/>
            </a:pPr>
            <a:r>
              <a:rPr lang="zh-TW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請幫我找[5]個關於[辦公室]的多益單字，整理成表格。第一欄是英文單字，第二欄是英文解釋，第三欄是中文說明，第四欄是日常生活造句。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●"/>
            </a:pPr>
            <a:r>
              <a:rPr lang="zh-TW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請顯示以上每個英文單字的讀音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●"/>
            </a:pPr>
            <a:r>
              <a:rPr lang="zh-TW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給我一篇擁有上面單字的120字英文短文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●"/>
            </a:pPr>
            <a:r>
              <a:rPr lang="zh-TW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請將這篇短文一句句翻譯成中文，用表格整理成中英文對照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●"/>
            </a:pPr>
            <a:r>
              <a:rPr b="1" lang="zh-TW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改成日文試看看</a:t>
            </a:r>
            <a:endParaRPr b="1"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0" name="Google Shape;440;p5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英文單字的進階學習</a:t>
            </a:r>
            <a:endParaRPr b="1"/>
          </a:p>
        </p:txBody>
      </p:sp>
      <p:pic>
        <p:nvPicPr>
          <p:cNvPr id="441" name="Google Shape;441;p52"/>
          <p:cNvPicPr preferRelativeResize="0"/>
          <p:nvPr/>
        </p:nvPicPr>
        <p:blipFill rotWithShape="1">
          <a:blip r:embed="rId3">
            <a:alphaModFix/>
          </a:blip>
          <a:srcRect b="54607" l="0" r="0" t="0"/>
          <a:stretch/>
        </p:blipFill>
        <p:spPr>
          <a:xfrm>
            <a:off x="4289450" y="445025"/>
            <a:ext cx="2292222" cy="353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2"/>
          <p:cNvPicPr preferRelativeResize="0"/>
          <p:nvPr/>
        </p:nvPicPr>
        <p:blipFill rotWithShape="1">
          <a:blip r:embed="rId3">
            <a:alphaModFix/>
          </a:blip>
          <a:srcRect b="0" l="0" r="0" t="45393"/>
          <a:stretch/>
        </p:blipFill>
        <p:spPr>
          <a:xfrm>
            <a:off x="6745253" y="445026"/>
            <a:ext cx="2292222" cy="425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2"/>
          <p:cNvSpPr/>
          <p:nvPr/>
        </p:nvSpPr>
        <p:spPr>
          <a:xfrm>
            <a:off x="4849775" y="3779775"/>
            <a:ext cx="3873900" cy="1103100"/>
          </a:xfrm>
          <a:prstGeom prst="roundRect">
            <a:avLst>
              <a:gd fmla="val 5319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Char char="●"/>
            </a:pPr>
            <a:r>
              <a:rPr lang="zh-TW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善用ChatGPT的英文強大實力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Char char="●"/>
            </a:pPr>
            <a:r>
              <a:rPr lang="zh-TW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善用表格整理資料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Char char="●"/>
            </a:pPr>
            <a:r>
              <a:rPr lang="zh-TW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文本生成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ChatGPT不能錯過的擴充程式</a:t>
            </a:r>
            <a:endParaRPr/>
          </a:p>
        </p:txBody>
      </p:sp>
      <p:sp>
        <p:nvSpPr>
          <p:cNvPr id="450" name="Google Shape;450;p53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 b="0"/>
          </a:p>
        </p:txBody>
      </p:sp>
      <p:pic>
        <p:nvPicPr>
          <p:cNvPr id="451" name="Google Shape;4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for Google</a:t>
            </a:r>
            <a:endParaRPr/>
          </a:p>
        </p:txBody>
      </p:sp>
      <p:sp>
        <p:nvSpPr>
          <p:cNvPr id="457" name="Google Shape;457;p54"/>
          <p:cNvSpPr txBox="1"/>
          <p:nvPr>
            <p:ph idx="1" type="body"/>
          </p:nvPr>
        </p:nvSpPr>
        <p:spPr>
          <a:xfrm>
            <a:off x="311700" y="1152475"/>
            <a:ext cx="45933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https://chrome.google.com/webstore/detail/chatgpt-for-google/jgjaeacdkonaoafenlfkkkmbaopkbilf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在Google搜尋結果頁面右側多一個 ChatGPT 小視窗，可以在Google搜尋的同時，得到ChatGPT的回答進行對照。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有個缺點，有時會因為ChatGPT服務較繁忙而中斷回答，新版可設定自己的API Key取得較為穩定的服務，或是再開啟回應框繼續問答。</a:t>
            </a:r>
            <a:endParaRPr baseline="-25000" sz="1500"/>
          </a:p>
        </p:txBody>
      </p:sp>
      <p:pic>
        <p:nvPicPr>
          <p:cNvPr id="458" name="Google Shape;4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9" name="Google Shape;4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600" y="1077675"/>
            <a:ext cx="369771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Voice Control for ChatGPT</a:t>
            </a:r>
            <a:endParaRPr/>
          </a:p>
        </p:txBody>
      </p:sp>
      <p:sp>
        <p:nvSpPr>
          <p:cNvPr id="465" name="Google Shape;465;p55"/>
          <p:cNvSpPr txBox="1"/>
          <p:nvPr>
            <p:ph idx="1" type="body"/>
          </p:nvPr>
        </p:nvSpPr>
        <p:spPr>
          <a:xfrm>
            <a:off x="311700" y="1152475"/>
            <a:ext cx="45933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https://chrome.google.com/webstore/detail/voice-control-for-chatgpt/eollffkcakegifhacjnlnegohfdlidhn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讓使用者可以用語音的方式進行ChatGPT提示詞的輸入，當ChatGPT回覆時，也能利用語音將回答唸出來。</a:t>
            </a:r>
            <a:endParaRPr sz="1500"/>
          </a:p>
        </p:txBody>
      </p:sp>
      <p:pic>
        <p:nvPicPr>
          <p:cNvPr id="466" name="Google Shape;4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400" y="1170125"/>
            <a:ext cx="3934201" cy="320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6"/>
          <p:cNvPicPr preferRelativeResize="0"/>
          <p:nvPr/>
        </p:nvPicPr>
        <p:blipFill rotWithShape="1">
          <a:blip r:embed="rId3">
            <a:alphaModFix/>
          </a:blip>
          <a:srcRect b="0" l="0" r="20723" t="0"/>
          <a:stretch/>
        </p:blipFill>
        <p:spPr>
          <a:xfrm>
            <a:off x="5024150" y="1517225"/>
            <a:ext cx="4018388" cy="30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6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WebChatGPT: ChatGPT with internet access</a:t>
            </a:r>
            <a:endParaRPr/>
          </a:p>
        </p:txBody>
      </p:sp>
      <p:sp>
        <p:nvSpPr>
          <p:cNvPr id="474" name="Google Shape;474;p56"/>
          <p:cNvSpPr txBox="1"/>
          <p:nvPr>
            <p:ph idx="1" type="body"/>
          </p:nvPr>
        </p:nvSpPr>
        <p:spPr>
          <a:xfrm>
            <a:off x="311700" y="1152475"/>
            <a:ext cx="45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4"/>
              </a:rPr>
              <a:t>https://chrome.google.com/webstore/detail/webchatgpt-chatgpt-with-i/lpfemeioodjbpieminkklglpmhlngfcn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為ChatGPT連結上網路，根據搜尋引擎的結果進行分析。可設定搜尋結果數目、時間、地區等來限縮查詢結果。</a:t>
            </a:r>
            <a:endParaRPr sz="1500"/>
          </a:p>
        </p:txBody>
      </p:sp>
      <p:sp>
        <p:nvSpPr>
          <p:cNvPr id="475" name="Google Shape;475;p56"/>
          <p:cNvSpPr/>
          <p:nvPr/>
        </p:nvSpPr>
        <p:spPr>
          <a:xfrm>
            <a:off x="5136275" y="4264075"/>
            <a:ext cx="38427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OpenAI Translator</a:t>
            </a:r>
            <a:endParaRPr/>
          </a:p>
        </p:txBody>
      </p:sp>
      <p:sp>
        <p:nvSpPr>
          <p:cNvPr id="482" name="Google Shape;482;p57"/>
          <p:cNvSpPr txBox="1"/>
          <p:nvPr>
            <p:ph idx="1" type="body"/>
          </p:nvPr>
        </p:nvSpPr>
        <p:spPr>
          <a:xfrm>
            <a:off x="311700" y="1152475"/>
            <a:ext cx="45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安裝連結</a:t>
            </a:r>
            <a:r>
              <a:rPr lang="zh-TW" sz="1300" u="sng">
                <a:solidFill>
                  <a:schemeClr val="hlink"/>
                </a:solidFill>
                <a:hlinkClick r:id="rId3"/>
              </a:rPr>
              <a:t>https://chrome.google.com/webstore/detail/openai-translator/ogjibjphoadhljaoicdnjnmgokohngcc/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用途說明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這是一個瀏覽器插件，使用 ChatGPT API 進行劃詞翻譯和文本潤稿。它利用 ChatGPT 強大的翻譯能力，幫助您更流暢地閱讀和編輯外語。</a:t>
            </a:r>
            <a:endParaRPr/>
          </a:p>
        </p:txBody>
      </p:sp>
      <p:pic>
        <p:nvPicPr>
          <p:cNvPr id="483" name="Google Shape;4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87550"/>
            <a:ext cx="764925" cy="7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87550"/>
            <a:ext cx="764925" cy="7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400" y="1170125"/>
            <a:ext cx="365678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5" y="308825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8"/>
          <p:cNvPicPr preferRelativeResize="0"/>
          <p:nvPr/>
        </p:nvPicPr>
        <p:blipFill rotWithShape="1">
          <a:blip r:embed="rId4">
            <a:alphaModFix/>
          </a:blip>
          <a:srcRect b="0" l="0" r="17484" t="0"/>
          <a:stretch/>
        </p:blipFill>
        <p:spPr>
          <a:xfrm>
            <a:off x="4572002" y="482100"/>
            <a:ext cx="4578650" cy="417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5000"/>
              </a:srgbClr>
            </a:outerShdw>
          </a:effectLst>
        </p:spPr>
      </p:pic>
      <p:sp>
        <p:nvSpPr>
          <p:cNvPr id="493" name="Google Shape;493;p58"/>
          <p:cNvSpPr txBox="1"/>
          <p:nvPr/>
        </p:nvSpPr>
        <p:spPr>
          <a:xfrm>
            <a:off x="493766" y="1498964"/>
            <a:ext cx="59151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lt1"/>
                </a:solidFill>
              </a:rPr>
              <a:t>感謝您的參與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94" name="Google Shape;494;p58"/>
          <p:cNvSpPr txBox="1"/>
          <p:nvPr/>
        </p:nvSpPr>
        <p:spPr>
          <a:xfrm>
            <a:off x="545113" y="3829781"/>
            <a:ext cx="52254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黃信溢</a:t>
            </a:r>
            <a:r>
              <a:rPr lang="zh-TW" sz="1800">
                <a:solidFill>
                  <a:schemeClr val="lt1"/>
                </a:solidFill>
              </a:rPr>
              <a:t> </a:t>
            </a:r>
            <a:r>
              <a:rPr lang="zh-TW" sz="1200">
                <a:solidFill>
                  <a:schemeClr val="lt1"/>
                </a:solidFill>
              </a:rPr>
              <a:t>茶米老師教室</a:t>
            </a:r>
            <a:r>
              <a:rPr lang="zh-TW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edreamer@gmail.com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https://www.youtube.com/@edreamertw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https://www.facebook.com/teach.for.tw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95" name="Google Shape;495;p58"/>
          <p:cNvSpPr txBox="1"/>
          <p:nvPr/>
        </p:nvSpPr>
        <p:spPr>
          <a:xfrm>
            <a:off x="493775" y="2440850"/>
            <a:ext cx="3703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打不過AI，就加入AI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越逃避AI，就越容易被AI取代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6" name="Google Shape;496;p58"/>
          <p:cNvSpPr txBox="1"/>
          <p:nvPr/>
        </p:nvSpPr>
        <p:spPr>
          <a:xfrm>
            <a:off x="7821300" y="4661425"/>
            <a:ext cx="118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6"/>
                </a:solidFill>
                <a:uFill>
                  <a:noFill/>
                </a:uFill>
                <a:latin typeface="Source Code Pro Light"/>
                <a:ea typeface="Source Code Pro Light"/>
                <a:cs typeface="Source Code Pro Light"/>
                <a:sym typeface="Source Code Pr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會議連結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65500" y="1251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課程內容</a:t>
            </a:r>
            <a:endParaRPr sz="3800"/>
          </a:p>
        </p:txBody>
      </p:sp>
      <p:sp>
        <p:nvSpPr>
          <p:cNvPr id="151" name="Google Shape;151;p21"/>
          <p:cNvSpPr txBox="1"/>
          <p:nvPr>
            <p:ph idx="2" type="body"/>
          </p:nvPr>
        </p:nvSpPr>
        <p:spPr>
          <a:xfrm>
            <a:off x="4939500" y="724075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ChatGPT用人工智慧改變未來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註冊申請與使用介面說明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在行動裝置上使用ChatGPT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ChatGPT的第一次接觸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ChatGPT不同的情境應用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ChatGPT不能錯過的擴充程式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Ubuntu"/>
                <a:ea typeface="Ubuntu"/>
                <a:cs typeface="Ubuntu"/>
                <a:sym typeface="Ubuntu"/>
              </a:rPr>
              <a:t>Agenda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425" y="83425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1440000"/>
            <a:ext cx="44286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用人工智慧改變未來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比爾蓋茲：ChatGPT重要性不亞於「網際網路的發明」！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152475"/>
            <a:ext cx="87771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ChatGPT橫空出世，在極短的時間內占領了焦點：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ChatGPT在推出後的使用者增加快速，打破了許多紀錄！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每天的不重覆訪客人數驚人，而且不斷的增加中！</a:t>
            </a:r>
            <a:endParaRPr sz="2400">
              <a:solidFill>
                <a:srgbClr val="1155CC"/>
              </a:solidFill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28618" l="21575" r="31542" t="1392"/>
          <a:stretch/>
        </p:blipFill>
        <p:spPr>
          <a:xfrm>
            <a:off x="466476" y="3012600"/>
            <a:ext cx="1711500" cy="17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2494500" y="3098700"/>
            <a:ext cx="6384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比爾蓋茲</a:t>
            </a:r>
            <a:r>
              <a:rPr lang="zh-TW" sz="18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 說 </a:t>
            </a:r>
            <a:endParaRPr sz="18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3000">
                <a:solidFill>
                  <a:srgbClr val="1155CC"/>
                </a:solidFill>
                <a:latin typeface="Noto Sans"/>
                <a:ea typeface="Noto Sans"/>
                <a:cs typeface="Noto Sans"/>
                <a:sym typeface="Noto Sans"/>
              </a:rPr>
              <a:t>ChatGPT </a:t>
            </a:r>
            <a:r>
              <a:rPr lang="zh-TW" sz="2400">
                <a:solidFill>
                  <a:srgbClr val="1155CC"/>
                </a:solidFill>
                <a:latin typeface="Noto Sans"/>
                <a:ea typeface="Noto Sans"/>
                <a:cs typeface="Noto Sans"/>
                <a:sym typeface="Noto Sans"/>
              </a:rPr>
              <a:t>的重要性不亞於 </a:t>
            </a:r>
            <a:r>
              <a:rPr b="1" lang="zh-TW" sz="3000">
                <a:solidFill>
                  <a:srgbClr val="1155CC"/>
                </a:solidFill>
                <a:latin typeface="Noto Sans"/>
                <a:ea typeface="Noto Sans"/>
                <a:cs typeface="Noto Sans"/>
                <a:sym typeface="Noto Sans"/>
              </a:rPr>
              <a:t>個人電腦</a:t>
            </a:r>
            <a:r>
              <a:rPr lang="zh-TW" sz="2400">
                <a:solidFill>
                  <a:srgbClr val="1155CC"/>
                </a:solidFill>
                <a:latin typeface="Noto Sans"/>
                <a:ea typeface="Noto Sans"/>
                <a:cs typeface="Noto Sans"/>
                <a:sym typeface="Noto Sans"/>
              </a:rPr>
              <a:t> 與 </a:t>
            </a:r>
            <a:r>
              <a:rPr b="1" lang="zh-TW" sz="3000">
                <a:solidFill>
                  <a:srgbClr val="1155CC"/>
                </a:solidFill>
                <a:latin typeface="Noto Sans"/>
                <a:ea typeface="Noto Sans"/>
                <a:cs typeface="Noto Sans"/>
                <a:sym typeface="Noto Sans"/>
              </a:rPr>
              <a:t>網際網路</a:t>
            </a:r>
            <a:r>
              <a:rPr lang="zh-TW" sz="2400">
                <a:solidFill>
                  <a:srgbClr val="1155CC"/>
                </a:solidFill>
                <a:latin typeface="Noto Sans"/>
                <a:ea typeface="Noto Sans"/>
                <a:cs typeface="Noto Sans"/>
                <a:sym typeface="Noto Sans"/>
              </a:rPr>
              <a:t> 的發明，將改變我們的世界！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人類會不會被人工智慧所取代？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152475"/>
            <a:ext cx="5075400" cy="3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zh-TW" sz="1860"/>
              <a:t>所以最近你是不是一直聽到這個話題：</a:t>
            </a:r>
            <a:r>
              <a:rPr b="1" lang="zh-TW" sz="1860"/>
              <a:t>人類智慧(HI)會不會被人工智慧(AI)取代</a:t>
            </a:r>
            <a:r>
              <a:rPr lang="zh-TW" sz="1860"/>
              <a:t>？還記得這個話題第一次震撼到您是什麼時候嗎？</a:t>
            </a:r>
            <a:endParaRPr sz="186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zh-TW" sz="1860"/>
              <a:t>人工智慧取代人類的討論不是新聞</a:t>
            </a:r>
            <a:endParaRPr sz="186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zh-TW" sz="1860"/>
              <a:t>2016年AlphaGO讓人震撼！</a:t>
            </a:r>
            <a:endParaRPr sz="186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zh-TW" sz="1860"/>
              <a:t>人工智慧進入你的生活</a:t>
            </a:r>
            <a:endParaRPr sz="1860"/>
          </a:p>
          <a:p>
            <a:pPr indent="-3467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zh-TW" sz="1860"/>
              <a:t>ChatGPT給人的感覺卻是另外一個層次，就是</a:t>
            </a:r>
            <a:r>
              <a:rPr b="1" lang="zh-TW" sz="1860"/>
              <a:t>人類智慧</a:t>
            </a:r>
            <a:r>
              <a:rPr lang="zh-TW" sz="1860"/>
              <a:t>有可能被</a:t>
            </a:r>
            <a:r>
              <a:rPr b="1" lang="zh-TW" sz="1860"/>
              <a:t>人工智慧</a:t>
            </a:r>
            <a:r>
              <a:rPr lang="zh-TW" sz="1860"/>
              <a:t>取代！</a:t>
            </a:r>
            <a:endParaRPr sz="1860"/>
          </a:p>
        </p:txBody>
      </p:sp>
      <p:pic>
        <p:nvPicPr>
          <p:cNvPr descr="AlphaGo世紀對決》人類輸了嗎？" id="177" name="Google Shape;1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4890" y="275225"/>
            <a:ext cx="29574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5874890" y="4626422"/>
            <a:ext cx="29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記錄片：AlphoGo 世紀對決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ChatGPT是怎麼訓練的？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/>
              <a:t>ChatGPT 是一個自然語言生成模型(生成式的人工智慧)，它是 OpenAI 公司為聊天機器人而設計的。它是基於 GPT-3的架構，專門用於處理對話。它可以讀入上下文，然後產生適當的回應。它可以用於建立聊天機器人，或者用於自然語言理解任務，例如聊天對話或智能助理。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zh-TW"/>
              <a:t>GPT（Generative Pre-trained Transformer）是一種基於深度學習的</a:t>
            </a:r>
            <a:r>
              <a:rPr b="1" lang="zh-TW"/>
              <a:t>自然語言</a:t>
            </a:r>
            <a:r>
              <a:rPr lang="zh-TW"/>
              <a:t>處理模型，基本思路是先通過</a:t>
            </a:r>
            <a:r>
              <a:rPr b="1" lang="zh-TW"/>
              <a:t>無監督學習</a:t>
            </a:r>
            <a:r>
              <a:rPr lang="zh-TW"/>
              <a:t>的方式對模型進行預訓練，使模型能夠學習到自然語言的結構和規律，然後通過微調的方式，將模型應用到具體的自然語言處理任務中。通過大量的語言數據訓練出來的模型，可以用於</a:t>
            </a:r>
            <a:r>
              <a:rPr b="1" lang="zh-TW"/>
              <a:t>生成自然語言文本、回答問題、摘要生成、機器翻譯</a:t>
            </a:r>
            <a:r>
              <a:rPr lang="zh-TW"/>
              <a:t>等多個自然語言處理任務。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999D5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